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5" r:id="rId1"/>
  </p:sldMasterIdLst>
  <p:sldIdLst>
    <p:sldId id="3324" r:id="rId2"/>
    <p:sldId id="3310" r:id="rId3"/>
    <p:sldId id="3308" r:id="rId4"/>
    <p:sldId id="3323" r:id="rId5"/>
    <p:sldId id="3376" r:id="rId6"/>
    <p:sldId id="33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E423C-887D-4E9B-B39E-F8C93BA25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FB2D1F-B9A5-469E-8D9E-8E4B9411B7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E675E0-4E69-442C-BA6A-95A1A4BD3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74F9C-6BF6-4C26-B5FF-A932C48BD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A7E46-4752-4422-8FA2-CF1EC0BC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9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1C8AC-CE48-4894-8CE7-FDC0C85C5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C10F37-EEDF-4861-A3C1-6BF8BC174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31AAE-F8D8-418C-A6E9-DC1E2337A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D3C01-EBB1-4899-9B6E-81B5E1903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D9DA6-E9D2-4AB2-B066-6C6D3653A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12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248A0D-FA86-462A-8A60-6C16A967BA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61028-A5B1-4241-9AE2-44598910E4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1A806-00C1-4297-A138-C7EB3DE85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EF232-540F-43D0-8776-663B60602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8E4CD-D116-47CE-93C6-9BA0F283C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66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043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80084-2AFB-41A2-BF60-8E67B9CFD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5BE09-5DDD-4F3D-AF1A-D9535FE88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4A4FF-380E-4E1E-A306-3D6DAB3EE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3DFA-FD01-4D1F-BD7F-FA57FF78F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55E3CF-E189-4F90-9910-F9D9C33AA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83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DC9E7-5C84-4E8D-BFA7-27C0A22FD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61E5DF-6413-4B50-A469-27AB4270A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A1439-1478-4D86-8E4C-D646316DC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A8E7F-8CF9-4BE6-B1DC-F7EDBB92A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6488B-1158-4748-AB4A-EEE0BB567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58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93B50-3747-4002-8AEF-1F39DB72D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D0342-F3FB-4F21-9744-1DDEBF4550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95445B-A0EB-4FB5-AA0B-8C00BD4C4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627F79-1097-4AA4-8D56-F27E77599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F5C75-BA5E-45E9-982C-0649DA8D7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C0241-1C41-4DAE-90E1-E05EEC4C2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1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9D9DF-B9C8-44C7-9B2C-7E2B495F6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9AA271-1368-4DF7-8983-189B22E1F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001370-2032-4545-81E8-3CE5C1800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1E0BD-5D10-4A1B-84BE-598101887F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956556-AC97-456C-9362-C5368AD5E5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D008FD-754F-40FD-99E4-992E49850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564601-CC00-4FC0-9938-A1DD0EA92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9BEF3B-8913-4BC9-A9D0-62F6BD767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8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B303C-3781-47C6-8966-CA8F33445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11B1-1A32-46B1-9469-84277E153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A787F5-7B38-4B50-BAA0-96C7A4269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496CF-4CBF-45F8-AD86-11D708E9C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1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1D630B-F537-4AAA-BDE7-A0015A9F2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42AF1E-7639-4C8D-9E5C-FC4CE6D20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99A94-6521-42FA-8207-4CB9D9C10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64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43C2-8769-4004-A208-64C052D4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3BCFD-C68B-442A-A9F8-AE7001811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C8BCAD-A33D-407A-ACC4-80044B3B2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97CAE0-E5EB-44B0-9702-E37B19530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C92C1B-CA1E-49FD-BE13-D61103764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D694DC-33B8-468A-8E31-9F635ADBE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30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77A33-8AC4-4BF4-83DC-96ED847FB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D54911-6061-47DC-BF73-560E694D95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493B13-16C3-4BFC-B9A0-0A3F6D6217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632B18-E2CC-4F0D-AB4F-73CA8484F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5642B7-3C2C-4DB7-8AA7-FE246B00A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36D443-A126-422A-9FC7-941AEFA9E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6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AD89E9-228F-4E2B-B153-589426545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85A4B-1055-40BA-BB50-73C1FD9A8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D5C90-48F9-4A2D-8290-ED3D7DA9A0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B8032-6364-4983-AE6F-41A9CA8F7C75}" type="datetimeFigureOut">
              <a:rPr lang="en-US" smtClean="0"/>
              <a:t>3/10/2021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44962-D58C-4D4C-8116-AF64078745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13B53-5127-4FC5-9D3B-077E250DD4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50B45-F5BC-4D7E-8F1F-2E2E7B2F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E033A-736B-4550-9563-D3D8C74C01E6}"/>
              </a:ext>
            </a:extLst>
          </p:cNvPr>
          <p:cNvSpPr txBox="1">
            <a:spLocks/>
          </p:cNvSpPr>
          <p:nvPr/>
        </p:nvSpPr>
        <p:spPr>
          <a:xfrm>
            <a:off x="123824" y="200416"/>
            <a:ext cx="11934825" cy="6654062"/>
          </a:xfrm>
          <a:prstGeom prst="rect">
            <a:avLst/>
          </a:prstGeom>
          <a:noFill/>
          <a:ln>
            <a:noFill/>
          </a:ln>
        </p:spPr>
        <p:txBody>
          <a:bodyPr vert="horz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500" u="sng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Next</a:t>
            </a:r>
            <a:r>
              <a:rPr lang="en-US" sz="5500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 </a:t>
            </a:r>
            <a:r>
              <a:rPr lang="en-US" sz="5500" u="sng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Level</a:t>
            </a:r>
            <a:r>
              <a:rPr lang="en-US" sz="5500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 </a:t>
            </a:r>
            <a:r>
              <a:rPr lang="en-US" sz="5500" u="sng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Football</a:t>
            </a:r>
            <a:r>
              <a:rPr lang="en-US" sz="5500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 </a:t>
            </a:r>
            <a:r>
              <a:rPr lang="en-US" sz="5500" u="sng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Scouts</a:t>
            </a:r>
          </a:p>
          <a:p>
            <a:pPr algn="ctr"/>
            <a:endParaRPr lang="en-US" sz="5500" u="sng" dirty="0">
              <a:ln cmpd="thinThick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5500" u="sng" dirty="0">
              <a:ln cmpd="thinThick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5500" u="sng" dirty="0">
              <a:ln cmpd="thinThick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5500" u="sng" dirty="0">
              <a:ln cmpd="thinThick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5500" u="sng" dirty="0">
              <a:ln cmpd="thinThick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br>
              <a:rPr lang="en-US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</a:br>
            <a:r>
              <a:rPr lang="en-US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“The Next Level in Football Scouting”</a:t>
            </a:r>
            <a:endParaRPr lang="en-US" sz="4500" dirty="0">
              <a:ln cmpd="thinThick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800" dirty="0">
              <a:ln cmpd="thinThick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br>
              <a:rPr lang="en-US" sz="4800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</a:br>
            <a:r>
              <a:rPr lang="en-US" sz="4000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www.NxtLvlScouts.com</a:t>
            </a:r>
          </a:p>
          <a:p>
            <a:pPr algn="ctr"/>
            <a:endParaRPr lang="en-US" sz="3700" dirty="0">
              <a:ln cmpd="thinThick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r>
              <a:rPr lang="en-US" dirty="0">
                <a:ln cmpd="thinThick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7041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979">
            <a:extLst>
              <a:ext uri="{FF2B5EF4-FFF2-40B4-BE49-F238E27FC236}">
                <a16:creationId xmlns:a16="http://schemas.microsoft.com/office/drawing/2014/main" id="{69EBA52F-3BAD-D447-9207-CAF0C89EBDD0}"/>
              </a:ext>
            </a:extLst>
          </p:cNvPr>
          <p:cNvSpPr/>
          <p:nvPr/>
        </p:nvSpPr>
        <p:spPr>
          <a:xfrm>
            <a:off x="429736" y="1972542"/>
            <a:ext cx="11332528" cy="2253095"/>
          </a:xfrm>
          <a:prstGeom prst="rightArrow">
            <a:avLst>
              <a:gd name="adj1" fmla="val 53640"/>
              <a:gd name="adj2" fmla="val 44103"/>
            </a:avLst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9" tIns="26789" rIns="26789" bIns="26789" numCol="1" anchor="ctr">
            <a:noAutofit/>
          </a:bodyPr>
          <a:lstStyle/>
          <a:p>
            <a:endParaRPr sz="2532" dirty="0">
              <a:latin typeface="Lato Light" panose="020F0502020204030203" pitchFamily="34" charset="0"/>
            </a:endParaRPr>
          </a:p>
        </p:txBody>
      </p:sp>
      <p:sp>
        <p:nvSpPr>
          <p:cNvPr id="11" name="Shape 5980">
            <a:extLst>
              <a:ext uri="{FF2B5EF4-FFF2-40B4-BE49-F238E27FC236}">
                <a16:creationId xmlns:a16="http://schemas.microsoft.com/office/drawing/2014/main" id="{52C5EEB0-505C-864C-8703-48C749DDC4CF}"/>
              </a:ext>
            </a:extLst>
          </p:cNvPr>
          <p:cNvSpPr/>
          <p:nvPr/>
        </p:nvSpPr>
        <p:spPr>
          <a:xfrm>
            <a:off x="4971798" y="1972542"/>
            <a:ext cx="2248404" cy="2248405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90000"/>
              </a:lnSpc>
              <a:defRPr sz="4000">
                <a:solidFill>
                  <a:srgbClr val="FFFFFF"/>
                </a:solidFill>
              </a:defRPr>
            </a:lvl1pPr>
          </a:lstStyle>
          <a:p>
            <a:endParaRPr sz="2813" dirty="0">
              <a:latin typeface="Lato Light" panose="020F0502020204030203" pitchFamily="34" charset="0"/>
            </a:endParaRPr>
          </a:p>
        </p:txBody>
      </p:sp>
      <p:sp>
        <p:nvSpPr>
          <p:cNvPr id="9" name="Shape 5983">
            <a:extLst>
              <a:ext uri="{FF2B5EF4-FFF2-40B4-BE49-F238E27FC236}">
                <a16:creationId xmlns:a16="http://schemas.microsoft.com/office/drawing/2014/main" id="{F940A2EC-7F20-AD44-8452-D4C578444B6A}"/>
              </a:ext>
            </a:extLst>
          </p:cNvPr>
          <p:cNvSpPr/>
          <p:nvPr/>
        </p:nvSpPr>
        <p:spPr>
          <a:xfrm>
            <a:off x="1742697" y="1972542"/>
            <a:ext cx="2248405" cy="2248405"/>
          </a:xfrm>
          <a:prstGeom prst="ellipse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90000"/>
              </a:lnSpc>
              <a:defRPr sz="4000">
                <a:solidFill>
                  <a:srgbClr val="FFFFFF"/>
                </a:solidFill>
              </a:defRPr>
            </a:lvl1pPr>
          </a:lstStyle>
          <a:p>
            <a:endParaRPr sz="2813" dirty="0">
              <a:latin typeface="Lato Light" panose="020F0502020204030203" pitchFamily="34" charset="0"/>
            </a:endParaRPr>
          </a:p>
        </p:txBody>
      </p:sp>
      <p:sp>
        <p:nvSpPr>
          <p:cNvPr id="7" name="Shape 5986">
            <a:extLst>
              <a:ext uri="{FF2B5EF4-FFF2-40B4-BE49-F238E27FC236}">
                <a16:creationId xmlns:a16="http://schemas.microsoft.com/office/drawing/2014/main" id="{5EEE22C8-E16E-0942-9454-0C2C05C4F63D}"/>
              </a:ext>
            </a:extLst>
          </p:cNvPr>
          <p:cNvSpPr/>
          <p:nvPr/>
        </p:nvSpPr>
        <p:spPr>
          <a:xfrm>
            <a:off x="8200898" y="1972542"/>
            <a:ext cx="2248405" cy="2248405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lnSpc>
                <a:spcPct val="90000"/>
              </a:lnSpc>
              <a:defRPr sz="4000">
                <a:solidFill>
                  <a:srgbClr val="FFFFFF"/>
                </a:solidFill>
              </a:defRPr>
            </a:lvl1pPr>
          </a:lstStyle>
          <a:p>
            <a:endParaRPr sz="2813" dirty="0">
              <a:latin typeface="Lato Light" panose="020F050202020403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E4A509DF-787B-7542-8669-7619AE5AE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6729" y="2509806"/>
            <a:ext cx="739551" cy="693880"/>
          </a:xfrm>
          <a:custGeom>
            <a:avLst/>
            <a:gdLst>
              <a:gd name="connsiteX0" fmla="*/ 56190 w 899753"/>
              <a:gd name="connsiteY0" fmla="*/ 309563 h 844190"/>
              <a:gd name="connsiteX1" fmla="*/ 168929 w 899753"/>
              <a:gd name="connsiteY1" fmla="*/ 309563 h 844190"/>
              <a:gd name="connsiteX2" fmla="*/ 168929 w 899753"/>
              <a:gd name="connsiteY2" fmla="*/ 731428 h 844190"/>
              <a:gd name="connsiteX3" fmla="*/ 281308 w 899753"/>
              <a:gd name="connsiteY3" fmla="*/ 731428 h 844190"/>
              <a:gd name="connsiteX4" fmla="*/ 281308 w 899753"/>
              <a:gd name="connsiteY4" fmla="*/ 309563 h 844190"/>
              <a:gd name="connsiteX5" fmla="*/ 394047 w 899753"/>
              <a:gd name="connsiteY5" fmla="*/ 309563 h 844190"/>
              <a:gd name="connsiteX6" fmla="*/ 394047 w 899753"/>
              <a:gd name="connsiteY6" fmla="*/ 731428 h 844190"/>
              <a:gd name="connsiteX7" fmla="*/ 506066 w 899753"/>
              <a:gd name="connsiteY7" fmla="*/ 731428 h 844190"/>
              <a:gd name="connsiteX8" fmla="*/ 506066 w 899753"/>
              <a:gd name="connsiteY8" fmla="*/ 309563 h 844190"/>
              <a:gd name="connsiteX9" fmla="*/ 618805 w 899753"/>
              <a:gd name="connsiteY9" fmla="*/ 309563 h 844190"/>
              <a:gd name="connsiteX10" fmla="*/ 618805 w 899753"/>
              <a:gd name="connsiteY10" fmla="*/ 731428 h 844190"/>
              <a:gd name="connsiteX11" fmla="*/ 731184 w 899753"/>
              <a:gd name="connsiteY11" fmla="*/ 731428 h 844190"/>
              <a:gd name="connsiteX12" fmla="*/ 731184 w 899753"/>
              <a:gd name="connsiteY12" fmla="*/ 309563 h 844190"/>
              <a:gd name="connsiteX13" fmla="*/ 843564 w 899753"/>
              <a:gd name="connsiteY13" fmla="*/ 309563 h 844190"/>
              <a:gd name="connsiteX14" fmla="*/ 843564 w 899753"/>
              <a:gd name="connsiteY14" fmla="*/ 731428 h 844190"/>
              <a:gd name="connsiteX15" fmla="*/ 899753 w 899753"/>
              <a:gd name="connsiteY15" fmla="*/ 731428 h 844190"/>
              <a:gd name="connsiteX16" fmla="*/ 899753 w 899753"/>
              <a:gd name="connsiteY16" fmla="*/ 844190 h 844190"/>
              <a:gd name="connsiteX17" fmla="*/ 0 w 899753"/>
              <a:gd name="connsiteY17" fmla="*/ 844190 h 844190"/>
              <a:gd name="connsiteX18" fmla="*/ 0 w 899753"/>
              <a:gd name="connsiteY18" fmla="*/ 731428 h 844190"/>
              <a:gd name="connsiteX19" fmla="*/ 56190 w 899753"/>
              <a:gd name="connsiteY19" fmla="*/ 731428 h 844190"/>
              <a:gd name="connsiteX20" fmla="*/ 450237 w 899753"/>
              <a:gd name="connsiteY20" fmla="*/ 112929 h 844190"/>
              <a:gd name="connsiteX21" fmla="*/ 422142 w 899753"/>
              <a:gd name="connsiteY21" fmla="*/ 141071 h 844190"/>
              <a:gd name="connsiteX22" fmla="*/ 450237 w 899753"/>
              <a:gd name="connsiteY22" fmla="*/ 169213 h 844190"/>
              <a:gd name="connsiteX23" fmla="*/ 477971 w 899753"/>
              <a:gd name="connsiteY23" fmla="*/ 141071 h 844190"/>
              <a:gd name="connsiteX24" fmla="*/ 450237 w 899753"/>
              <a:gd name="connsiteY24" fmla="*/ 112929 h 844190"/>
              <a:gd name="connsiteX25" fmla="*/ 450237 w 899753"/>
              <a:gd name="connsiteY25" fmla="*/ 0 h 844190"/>
              <a:gd name="connsiteX26" fmla="*/ 899753 w 899753"/>
              <a:gd name="connsiteY26" fmla="*/ 149009 h 844190"/>
              <a:gd name="connsiteX27" fmla="*/ 899753 w 899753"/>
              <a:gd name="connsiteY27" fmla="*/ 253639 h 844190"/>
              <a:gd name="connsiteX28" fmla="*/ 0 w 899753"/>
              <a:gd name="connsiteY28" fmla="*/ 253639 h 844190"/>
              <a:gd name="connsiteX29" fmla="*/ 0 w 899753"/>
              <a:gd name="connsiteY29" fmla="*/ 149009 h 844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899753" h="844190">
                <a:moveTo>
                  <a:pt x="56190" y="309563"/>
                </a:moveTo>
                <a:lnTo>
                  <a:pt x="168929" y="309563"/>
                </a:lnTo>
                <a:lnTo>
                  <a:pt x="168929" y="731428"/>
                </a:lnTo>
                <a:lnTo>
                  <a:pt x="281308" y="731428"/>
                </a:lnTo>
                <a:lnTo>
                  <a:pt x="281308" y="309563"/>
                </a:lnTo>
                <a:lnTo>
                  <a:pt x="394047" y="309563"/>
                </a:lnTo>
                <a:lnTo>
                  <a:pt x="394047" y="731428"/>
                </a:lnTo>
                <a:lnTo>
                  <a:pt x="506066" y="731428"/>
                </a:lnTo>
                <a:lnTo>
                  <a:pt x="506066" y="309563"/>
                </a:lnTo>
                <a:lnTo>
                  <a:pt x="618805" y="309563"/>
                </a:lnTo>
                <a:lnTo>
                  <a:pt x="618805" y="731428"/>
                </a:lnTo>
                <a:lnTo>
                  <a:pt x="731184" y="731428"/>
                </a:lnTo>
                <a:lnTo>
                  <a:pt x="731184" y="309563"/>
                </a:lnTo>
                <a:lnTo>
                  <a:pt x="843564" y="309563"/>
                </a:lnTo>
                <a:lnTo>
                  <a:pt x="843564" y="731428"/>
                </a:lnTo>
                <a:lnTo>
                  <a:pt x="899753" y="731428"/>
                </a:lnTo>
                <a:lnTo>
                  <a:pt x="899753" y="844190"/>
                </a:lnTo>
                <a:lnTo>
                  <a:pt x="0" y="844190"/>
                </a:lnTo>
                <a:lnTo>
                  <a:pt x="0" y="731428"/>
                </a:lnTo>
                <a:lnTo>
                  <a:pt x="56190" y="731428"/>
                </a:lnTo>
                <a:close/>
                <a:moveTo>
                  <a:pt x="450237" y="112929"/>
                </a:moveTo>
                <a:cubicBezTo>
                  <a:pt x="434389" y="112929"/>
                  <a:pt x="422142" y="125557"/>
                  <a:pt x="422142" y="141071"/>
                </a:cubicBezTo>
                <a:cubicBezTo>
                  <a:pt x="422142" y="156585"/>
                  <a:pt x="434389" y="169213"/>
                  <a:pt x="450237" y="169213"/>
                </a:cubicBezTo>
                <a:cubicBezTo>
                  <a:pt x="465365" y="169213"/>
                  <a:pt x="477971" y="156585"/>
                  <a:pt x="477971" y="141071"/>
                </a:cubicBezTo>
                <a:cubicBezTo>
                  <a:pt x="477971" y="125557"/>
                  <a:pt x="465365" y="112929"/>
                  <a:pt x="450237" y="112929"/>
                </a:cubicBezTo>
                <a:close/>
                <a:moveTo>
                  <a:pt x="450237" y="0"/>
                </a:moveTo>
                <a:lnTo>
                  <a:pt x="899753" y="149009"/>
                </a:lnTo>
                <a:lnTo>
                  <a:pt x="899753" y="253639"/>
                </a:lnTo>
                <a:lnTo>
                  <a:pt x="0" y="253639"/>
                </a:lnTo>
                <a:lnTo>
                  <a:pt x="0" y="1490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sz="900" dirty="0">
              <a:latin typeface="Lato Light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F3B32E-CF10-424E-B24C-8D79D5CC4B8D}"/>
              </a:ext>
            </a:extLst>
          </p:cNvPr>
          <p:cNvSpPr txBox="1"/>
          <p:nvPr/>
        </p:nvSpPr>
        <p:spPr>
          <a:xfrm>
            <a:off x="2152111" y="3238877"/>
            <a:ext cx="142878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ACADEMICS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1EB433-3BA9-8F47-A0C4-60DD09BC4192}"/>
              </a:ext>
            </a:extLst>
          </p:cNvPr>
          <p:cNvSpPr txBox="1"/>
          <p:nvPr/>
        </p:nvSpPr>
        <p:spPr>
          <a:xfrm>
            <a:off x="5456788" y="3238877"/>
            <a:ext cx="1278428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ATHLETICS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D71637-7B03-B44C-B5AE-0CAAD3A5AF56}"/>
              </a:ext>
            </a:extLst>
          </p:cNvPr>
          <p:cNvSpPr txBox="1"/>
          <p:nvPr/>
        </p:nvSpPr>
        <p:spPr>
          <a:xfrm>
            <a:off x="8553545" y="3238877"/>
            <a:ext cx="15431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ADVISEMENT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65A4B0-6C72-4746-AF6A-322D048CD81D}"/>
              </a:ext>
            </a:extLst>
          </p:cNvPr>
          <p:cNvSpPr txBox="1"/>
          <p:nvPr/>
        </p:nvSpPr>
        <p:spPr>
          <a:xfrm>
            <a:off x="5154877" y="291270"/>
            <a:ext cx="188224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MISSION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79BD07-F1D1-423C-8963-865AB63D2D56}"/>
              </a:ext>
            </a:extLst>
          </p:cNvPr>
          <p:cNvSpPr txBox="1"/>
          <p:nvPr/>
        </p:nvSpPr>
        <p:spPr>
          <a:xfrm>
            <a:off x="1494904" y="4509354"/>
            <a:ext cx="2743200" cy="10023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ts val="1750"/>
              </a:lnSpc>
            </a:pPr>
            <a:r>
              <a:rPr lang="en-US" sz="1400" dirty="0">
                <a:latin typeface="Avenir Next LT Pro" panose="020B05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Support and prepare the athlete academically to receive scholarship offers from Division I schools.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F27302-9499-49E4-8E9C-EEC3E060C031}"/>
              </a:ext>
            </a:extLst>
          </p:cNvPr>
          <p:cNvSpPr txBox="1"/>
          <p:nvPr/>
        </p:nvSpPr>
        <p:spPr>
          <a:xfrm>
            <a:off x="4678680" y="4506668"/>
            <a:ext cx="2743200" cy="14640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algn="just">
              <a:lnSpc>
                <a:spcPts val="1750"/>
              </a:lnSpc>
              <a:defRPr sz="12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pPr marL="0" lvl="2" algn="ctr">
              <a:lnSpc>
                <a:spcPts val="1750"/>
              </a:lnSpc>
            </a:pPr>
            <a:r>
              <a:rPr lang="en-US" sz="1400" dirty="0">
                <a:latin typeface="Avenir Next LT Pro" panose="020B0504020202020204" pitchFamily="34" charset="0"/>
              </a:rPr>
              <a:t>Allow athlete to focus on continuing to develop their abilities while understanding the expectations required to continue playing now and at the next level.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E5A705-E23D-4BB8-8EE4-CE104FBCF6EA}"/>
              </a:ext>
            </a:extLst>
          </p:cNvPr>
          <p:cNvSpPr txBox="1"/>
          <p:nvPr/>
        </p:nvSpPr>
        <p:spPr>
          <a:xfrm>
            <a:off x="8024575" y="4506668"/>
            <a:ext cx="2743200" cy="19257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ts val="1750"/>
              </a:lnSpc>
            </a:pPr>
            <a:r>
              <a:rPr lang="en-US" sz="1400" kern="0" dirty="0">
                <a:latin typeface="Avenir Next LT Pro" panose="020B0504020202020204" pitchFamily="34" charset="0"/>
              </a:rPr>
              <a:t>Alleviate stress for athlete and their family by helping them navigate the recruiting process and understand the necessary elements for success beyond athletics and academics including commitment, character, and  confidence</a:t>
            </a:r>
            <a:r>
              <a:rPr lang="en-US" sz="1400" dirty="0">
                <a:latin typeface="Avenir Next LT Pro" panose="020B0504020202020204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</a:p>
        </p:txBody>
      </p:sp>
      <p:pic>
        <p:nvPicPr>
          <p:cNvPr id="5" name="Graphic 4" descr="Tree With Roots with solid fill">
            <a:extLst>
              <a:ext uri="{FF2B5EF4-FFF2-40B4-BE49-F238E27FC236}">
                <a16:creationId xmlns:a16="http://schemas.microsoft.com/office/drawing/2014/main" id="{089016E3-9FD6-4619-85C8-C64AE7C80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67900" y="2372652"/>
            <a:ext cx="914400" cy="914400"/>
          </a:xfrm>
          <a:prstGeom prst="rect">
            <a:avLst/>
          </a:prstGeom>
        </p:spPr>
      </p:pic>
      <p:pic>
        <p:nvPicPr>
          <p:cNvPr id="8" name="Graphic 7" descr="Trophy outline">
            <a:extLst>
              <a:ext uri="{FF2B5EF4-FFF2-40B4-BE49-F238E27FC236}">
                <a16:creationId xmlns:a16="http://schemas.microsoft.com/office/drawing/2014/main" id="{058660AE-DADD-4394-9C04-BFA88068DD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8800" y="2373241"/>
            <a:ext cx="914400" cy="914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392E9B5-E712-4586-8B2A-29625F056300}"/>
              </a:ext>
            </a:extLst>
          </p:cNvPr>
          <p:cNvSpPr txBox="1"/>
          <p:nvPr/>
        </p:nvSpPr>
        <p:spPr>
          <a:xfrm>
            <a:off x="225287" y="1096989"/>
            <a:ext cx="11701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spc="3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Our Mission </a:t>
            </a:r>
            <a:r>
              <a:rPr lang="en-US" sz="1600" b="1" spc="300" dirty="0">
                <a:solidFill>
                  <a:schemeClr val="bg1">
                    <a:lumMod val="50000"/>
                  </a:schemeClr>
                </a:solidFill>
                <a:latin typeface="Avenir Next LT Pro" panose="020B0504020202020204" pitchFamily="34" charset="0"/>
                <a:cs typeface="Poppins" pitchFamily="2" charset="77"/>
              </a:rPr>
              <a:t>is to strengthen the character of young athletes while empowering them with the necessary support for achieving their dreams of playing collegiate football. </a:t>
            </a:r>
          </a:p>
        </p:txBody>
      </p:sp>
    </p:spTree>
    <p:extLst>
      <p:ext uri="{BB962C8B-B14F-4D97-AF65-F5344CB8AC3E}">
        <p14:creationId xmlns:p14="http://schemas.microsoft.com/office/powerpoint/2010/main" val="106553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277">
            <a:extLst>
              <a:ext uri="{FF2B5EF4-FFF2-40B4-BE49-F238E27FC236}">
                <a16:creationId xmlns:a16="http://schemas.microsoft.com/office/drawing/2014/main" id="{DB730A49-5893-6B41-80D4-DC3B761E4F89}"/>
              </a:ext>
            </a:extLst>
          </p:cNvPr>
          <p:cNvSpPr/>
          <p:nvPr/>
        </p:nvSpPr>
        <p:spPr>
          <a:xfrm>
            <a:off x="5010569" y="1145062"/>
            <a:ext cx="2176696" cy="537516"/>
          </a:xfrm>
          <a:prstGeom prst="parallelogram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055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6" name="Shape 1278">
            <a:extLst>
              <a:ext uri="{FF2B5EF4-FFF2-40B4-BE49-F238E27FC236}">
                <a16:creationId xmlns:a16="http://schemas.microsoft.com/office/drawing/2014/main" id="{4AD74758-5B91-D940-8317-AD35A7B2DE02}"/>
              </a:ext>
            </a:extLst>
          </p:cNvPr>
          <p:cNvSpPr/>
          <p:nvPr/>
        </p:nvSpPr>
        <p:spPr>
          <a:xfrm>
            <a:off x="7633467" y="1939930"/>
            <a:ext cx="2176696" cy="537516"/>
          </a:xfrm>
          <a:prstGeom prst="parallelogram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055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7" name="Shape 1279">
            <a:extLst>
              <a:ext uri="{FF2B5EF4-FFF2-40B4-BE49-F238E27FC236}">
                <a16:creationId xmlns:a16="http://schemas.microsoft.com/office/drawing/2014/main" id="{EDDB36AC-17AD-6E4C-AE8C-AC7214C2218F}"/>
              </a:ext>
            </a:extLst>
          </p:cNvPr>
          <p:cNvSpPr/>
          <p:nvPr/>
        </p:nvSpPr>
        <p:spPr>
          <a:xfrm>
            <a:off x="2381982" y="1939930"/>
            <a:ext cx="2176697" cy="537516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055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" name="Shape 1280">
            <a:extLst>
              <a:ext uri="{FF2B5EF4-FFF2-40B4-BE49-F238E27FC236}">
                <a16:creationId xmlns:a16="http://schemas.microsoft.com/office/drawing/2014/main" id="{BDDED6D5-23FB-BC4E-9597-6D2900525D34}"/>
              </a:ext>
            </a:extLst>
          </p:cNvPr>
          <p:cNvSpPr/>
          <p:nvPr/>
        </p:nvSpPr>
        <p:spPr>
          <a:xfrm>
            <a:off x="2381982" y="4908321"/>
            <a:ext cx="2176697" cy="537516"/>
          </a:xfrm>
          <a:prstGeom prst="parallelogram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055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Shape 1281">
            <a:extLst>
              <a:ext uri="{FF2B5EF4-FFF2-40B4-BE49-F238E27FC236}">
                <a16:creationId xmlns:a16="http://schemas.microsoft.com/office/drawing/2014/main" id="{31F3F410-8829-3C46-B9BD-FD7D7577F06D}"/>
              </a:ext>
            </a:extLst>
          </p:cNvPr>
          <p:cNvSpPr/>
          <p:nvPr/>
        </p:nvSpPr>
        <p:spPr>
          <a:xfrm>
            <a:off x="5010569" y="5785023"/>
            <a:ext cx="2176696" cy="537516"/>
          </a:xfrm>
          <a:prstGeom prst="parallelogram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055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0" name="Shape 1282">
            <a:extLst>
              <a:ext uri="{FF2B5EF4-FFF2-40B4-BE49-F238E27FC236}">
                <a16:creationId xmlns:a16="http://schemas.microsoft.com/office/drawing/2014/main" id="{0FB77766-9521-C941-BD61-A48A8F7315A1}"/>
              </a:ext>
            </a:extLst>
          </p:cNvPr>
          <p:cNvSpPr/>
          <p:nvPr/>
        </p:nvSpPr>
        <p:spPr>
          <a:xfrm>
            <a:off x="7633467" y="4911136"/>
            <a:ext cx="2176696" cy="537516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055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1" name="Shape 1283">
            <a:extLst>
              <a:ext uri="{FF2B5EF4-FFF2-40B4-BE49-F238E27FC236}">
                <a16:creationId xmlns:a16="http://schemas.microsoft.com/office/drawing/2014/main" id="{F076193A-AF33-5849-9E39-604635CA9A29}"/>
              </a:ext>
            </a:extLst>
          </p:cNvPr>
          <p:cNvSpPr/>
          <p:nvPr/>
        </p:nvSpPr>
        <p:spPr>
          <a:xfrm>
            <a:off x="1905515" y="3423082"/>
            <a:ext cx="2176697" cy="537516"/>
          </a:xfrm>
          <a:prstGeom prst="parallelogram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055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2" name="Shape 1284">
            <a:extLst>
              <a:ext uri="{FF2B5EF4-FFF2-40B4-BE49-F238E27FC236}">
                <a16:creationId xmlns:a16="http://schemas.microsoft.com/office/drawing/2014/main" id="{D608FEC3-DC13-0B46-A314-C8BAA445576F}"/>
              </a:ext>
            </a:extLst>
          </p:cNvPr>
          <p:cNvSpPr/>
          <p:nvPr/>
        </p:nvSpPr>
        <p:spPr>
          <a:xfrm>
            <a:off x="8109790" y="3423082"/>
            <a:ext cx="2176696" cy="537516"/>
          </a:xfrm>
          <a:prstGeom prst="parallelogram">
            <a:avLst/>
          </a:prstGeom>
          <a:solidFill>
            <a:srgbClr val="002060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1500" cap="all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endParaRPr sz="1055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" name="Shape 1286">
            <a:extLst>
              <a:ext uri="{FF2B5EF4-FFF2-40B4-BE49-F238E27FC236}">
                <a16:creationId xmlns:a16="http://schemas.microsoft.com/office/drawing/2014/main" id="{B33CE2D4-B5CE-2A4E-9155-0E350D3D634B}"/>
              </a:ext>
            </a:extLst>
          </p:cNvPr>
          <p:cNvSpPr/>
          <p:nvPr/>
        </p:nvSpPr>
        <p:spPr>
          <a:xfrm>
            <a:off x="4301788" y="1939931"/>
            <a:ext cx="3588571" cy="3587739"/>
          </a:xfrm>
          <a:prstGeom prst="ellipse">
            <a:avLst/>
          </a:prstGeom>
          <a:noFill/>
          <a:ln w="38100" cap="flat">
            <a:solidFill>
              <a:schemeClr val="bg1">
                <a:lumMod val="85000"/>
              </a:scheme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lnSpc>
                <a:spcPct val="110000"/>
              </a:lnSpc>
              <a:spcBef>
                <a:spcPts val="211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407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Shape 1287">
            <a:extLst>
              <a:ext uri="{FF2B5EF4-FFF2-40B4-BE49-F238E27FC236}">
                <a16:creationId xmlns:a16="http://schemas.microsoft.com/office/drawing/2014/main" id="{90276E3D-61E9-C749-B286-AEC82B22C536}"/>
              </a:ext>
            </a:extLst>
          </p:cNvPr>
          <p:cNvSpPr/>
          <p:nvPr/>
        </p:nvSpPr>
        <p:spPr>
          <a:xfrm>
            <a:off x="6032657" y="1880439"/>
            <a:ext cx="134878" cy="1348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lnSpc>
                <a:spcPct val="110000"/>
              </a:lnSpc>
              <a:spcBef>
                <a:spcPts val="211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407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" name="Shape 1288">
            <a:extLst>
              <a:ext uri="{FF2B5EF4-FFF2-40B4-BE49-F238E27FC236}">
                <a16:creationId xmlns:a16="http://schemas.microsoft.com/office/drawing/2014/main" id="{9658AC25-3ABD-AF44-8165-FF98D3E3E537}"/>
              </a:ext>
            </a:extLst>
          </p:cNvPr>
          <p:cNvSpPr/>
          <p:nvPr/>
        </p:nvSpPr>
        <p:spPr>
          <a:xfrm>
            <a:off x="6032657" y="5452316"/>
            <a:ext cx="134878" cy="1348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lnSpc>
                <a:spcPct val="110000"/>
              </a:lnSpc>
              <a:spcBef>
                <a:spcPts val="211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407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Shape 1289">
            <a:extLst>
              <a:ext uri="{FF2B5EF4-FFF2-40B4-BE49-F238E27FC236}">
                <a16:creationId xmlns:a16="http://schemas.microsoft.com/office/drawing/2014/main" id="{BB32358B-EAF0-2B4E-9769-612879D6958B}"/>
              </a:ext>
            </a:extLst>
          </p:cNvPr>
          <p:cNvSpPr/>
          <p:nvPr/>
        </p:nvSpPr>
        <p:spPr>
          <a:xfrm>
            <a:off x="4768630" y="2400684"/>
            <a:ext cx="134878" cy="1348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lnSpc>
                <a:spcPct val="110000"/>
              </a:lnSpc>
              <a:spcBef>
                <a:spcPts val="211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407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0" name="Shape 1290">
            <a:extLst>
              <a:ext uri="{FF2B5EF4-FFF2-40B4-BE49-F238E27FC236}">
                <a16:creationId xmlns:a16="http://schemas.microsoft.com/office/drawing/2014/main" id="{84FDEF6A-8531-5E49-87FC-52F3BEC63253}"/>
              </a:ext>
            </a:extLst>
          </p:cNvPr>
          <p:cNvSpPr/>
          <p:nvPr/>
        </p:nvSpPr>
        <p:spPr>
          <a:xfrm>
            <a:off x="7294328" y="4926382"/>
            <a:ext cx="134878" cy="134847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lnSpc>
                <a:spcPct val="110000"/>
              </a:lnSpc>
              <a:spcBef>
                <a:spcPts val="211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407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Shape 1291">
            <a:extLst>
              <a:ext uri="{FF2B5EF4-FFF2-40B4-BE49-F238E27FC236}">
                <a16:creationId xmlns:a16="http://schemas.microsoft.com/office/drawing/2014/main" id="{303309CD-6BD2-F149-9F36-A113B019DC44}"/>
              </a:ext>
            </a:extLst>
          </p:cNvPr>
          <p:cNvSpPr/>
          <p:nvPr/>
        </p:nvSpPr>
        <p:spPr>
          <a:xfrm>
            <a:off x="4242696" y="3662354"/>
            <a:ext cx="134879" cy="134847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lnSpc>
                <a:spcPct val="110000"/>
              </a:lnSpc>
              <a:spcBef>
                <a:spcPts val="211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407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" name="Shape 1292">
            <a:extLst>
              <a:ext uri="{FF2B5EF4-FFF2-40B4-BE49-F238E27FC236}">
                <a16:creationId xmlns:a16="http://schemas.microsoft.com/office/drawing/2014/main" id="{7847C991-F4DD-3040-B0E2-8997387CF6E0}"/>
              </a:ext>
            </a:extLst>
          </p:cNvPr>
          <p:cNvSpPr/>
          <p:nvPr/>
        </p:nvSpPr>
        <p:spPr>
          <a:xfrm>
            <a:off x="7814572" y="3662354"/>
            <a:ext cx="134878" cy="1348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lnSpc>
                <a:spcPct val="110000"/>
              </a:lnSpc>
              <a:spcBef>
                <a:spcPts val="211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407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" name="Shape 1293">
            <a:extLst>
              <a:ext uri="{FF2B5EF4-FFF2-40B4-BE49-F238E27FC236}">
                <a16:creationId xmlns:a16="http://schemas.microsoft.com/office/drawing/2014/main" id="{3CE106E3-4AEB-3A40-97A0-0ABC8CD20713}"/>
              </a:ext>
            </a:extLst>
          </p:cNvPr>
          <p:cNvSpPr/>
          <p:nvPr/>
        </p:nvSpPr>
        <p:spPr>
          <a:xfrm>
            <a:off x="4762940" y="4926382"/>
            <a:ext cx="134878" cy="134847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lnSpc>
                <a:spcPct val="110000"/>
              </a:lnSpc>
              <a:spcBef>
                <a:spcPts val="211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407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4" name="Shape 1294">
            <a:extLst>
              <a:ext uri="{FF2B5EF4-FFF2-40B4-BE49-F238E27FC236}">
                <a16:creationId xmlns:a16="http://schemas.microsoft.com/office/drawing/2014/main" id="{2DC25FC9-A8FA-884F-9171-9FE50F87B678}"/>
              </a:ext>
            </a:extLst>
          </p:cNvPr>
          <p:cNvSpPr/>
          <p:nvPr/>
        </p:nvSpPr>
        <p:spPr>
          <a:xfrm>
            <a:off x="7294328" y="2394354"/>
            <a:ext cx="134878" cy="134847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defTabSz="410780">
              <a:lnSpc>
                <a:spcPct val="110000"/>
              </a:lnSpc>
              <a:spcBef>
                <a:spcPts val="211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1407" dirty="0">
              <a:latin typeface="Avenir Next LT Pro" panose="020B050402020202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EDA485-2251-614E-9986-03FCA8782D4E}"/>
              </a:ext>
            </a:extLst>
          </p:cNvPr>
          <p:cNvSpPr txBox="1"/>
          <p:nvPr/>
        </p:nvSpPr>
        <p:spPr>
          <a:xfrm>
            <a:off x="3099075" y="2039411"/>
            <a:ext cx="74251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Scout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8B19FE-74B4-9249-8D2A-EDEA8143114A}"/>
              </a:ext>
            </a:extLst>
          </p:cNvPr>
          <p:cNvSpPr txBox="1"/>
          <p:nvPr/>
        </p:nvSpPr>
        <p:spPr>
          <a:xfrm>
            <a:off x="2444929" y="3522563"/>
            <a:ext cx="109786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Marketer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E98A1DA-A383-114A-B861-2EDDE19CAE97}"/>
              </a:ext>
            </a:extLst>
          </p:cNvPr>
          <p:cNvSpPr txBox="1"/>
          <p:nvPr/>
        </p:nvSpPr>
        <p:spPr>
          <a:xfrm>
            <a:off x="2932362" y="5007802"/>
            <a:ext cx="107593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Manager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207924-D840-1048-B083-24B5638C8512}"/>
              </a:ext>
            </a:extLst>
          </p:cNvPr>
          <p:cNvSpPr txBox="1"/>
          <p:nvPr/>
        </p:nvSpPr>
        <p:spPr>
          <a:xfrm>
            <a:off x="5665201" y="5884504"/>
            <a:ext cx="869790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Trainer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1551FB-2404-0A46-B055-3F000B5546D0}"/>
              </a:ext>
            </a:extLst>
          </p:cNvPr>
          <p:cNvSpPr txBox="1"/>
          <p:nvPr/>
        </p:nvSpPr>
        <p:spPr>
          <a:xfrm>
            <a:off x="8245628" y="5010617"/>
            <a:ext cx="952377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Teacher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511EDB-14D5-CC42-88B8-DAA4D9C78325}"/>
              </a:ext>
            </a:extLst>
          </p:cNvPr>
          <p:cNvSpPr txBox="1"/>
          <p:nvPr/>
        </p:nvSpPr>
        <p:spPr>
          <a:xfrm>
            <a:off x="7839462" y="2039411"/>
            <a:ext cx="176471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Public Relations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8477F7D-0FCE-3F40-9D39-B3CAEE356522}"/>
              </a:ext>
            </a:extLst>
          </p:cNvPr>
          <p:cNvSpPr txBox="1"/>
          <p:nvPr/>
        </p:nvSpPr>
        <p:spPr>
          <a:xfrm>
            <a:off x="8568639" y="3522562"/>
            <a:ext cx="1258999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Consultant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BF4410F-5A5D-EA4A-927F-A26D9C4973D3}"/>
              </a:ext>
            </a:extLst>
          </p:cNvPr>
          <p:cNvSpPr txBox="1"/>
          <p:nvPr/>
        </p:nvSpPr>
        <p:spPr>
          <a:xfrm>
            <a:off x="5642473" y="1244542"/>
            <a:ext cx="91525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Mentor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803D19-66A2-F24B-82CD-72875C37F4D8}"/>
              </a:ext>
            </a:extLst>
          </p:cNvPr>
          <p:cNvSpPr txBox="1"/>
          <p:nvPr/>
        </p:nvSpPr>
        <p:spPr>
          <a:xfrm>
            <a:off x="4391859" y="2353011"/>
            <a:ext cx="3469009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An organization offering athletes the tools and services to receive college athletic scholarships while building a strong foundation for life.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4C68CA-1499-4A5C-A901-B288BC73919E}"/>
              </a:ext>
            </a:extLst>
          </p:cNvPr>
          <p:cNvSpPr txBox="1"/>
          <p:nvPr/>
        </p:nvSpPr>
        <p:spPr>
          <a:xfrm>
            <a:off x="5320788" y="291270"/>
            <a:ext cx="15504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VISION</a:t>
            </a:r>
          </a:p>
        </p:txBody>
      </p:sp>
    </p:spTree>
    <p:extLst>
      <p:ext uri="{BB962C8B-B14F-4D97-AF65-F5344CB8AC3E}">
        <p14:creationId xmlns:p14="http://schemas.microsoft.com/office/powerpoint/2010/main" val="2766397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>
            <a:extLst>
              <a:ext uri="{FF2B5EF4-FFF2-40B4-BE49-F238E27FC236}">
                <a16:creationId xmlns:a16="http://schemas.microsoft.com/office/drawing/2014/main" id="{F00CB2E1-0D6E-ED42-A82E-FD854EA3713A}"/>
              </a:ext>
            </a:extLst>
          </p:cNvPr>
          <p:cNvSpPr txBox="1"/>
          <p:nvPr/>
        </p:nvSpPr>
        <p:spPr>
          <a:xfrm>
            <a:off x="5268627" y="291270"/>
            <a:ext cx="16547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VALUES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FB0CF17-A642-314D-AFF3-E0AC4445A993}"/>
              </a:ext>
            </a:extLst>
          </p:cNvPr>
          <p:cNvSpPr txBox="1"/>
          <p:nvPr/>
        </p:nvSpPr>
        <p:spPr>
          <a:xfrm>
            <a:off x="4444621" y="786313"/>
            <a:ext cx="330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3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Next LT Pro" panose="020B0504020202020204" pitchFamily="34" charset="0"/>
                <a:cs typeface="Poppins" pitchFamily="2" charset="77"/>
              </a:rPr>
              <a:t>WHAT WE BELIEVE IN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226C8BD-9068-48BD-85B1-970E5D621E19}"/>
              </a:ext>
            </a:extLst>
          </p:cNvPr>
          <p:cNvGrpSpPr/>
          <p:nvPr/>
        </p:nvGrpSpPr>
        <p:grpSpPr>
          <a:xfrm>
            <a:off x="1757843" y="1370092"/>
            <a:ext cx="8676313" cy="5196638"/>
            <a:chOff x="11867" y="1539910"/>
            <a:chExt cx="8676313" cy="5196638"/>
          </a:xfrm>
        </p:grpSpPr>
        <p:sp>
          <p:nvSpPr>
            <p:cNvPr id="40" name="Shape 19585">
              <a:extLst>
                <a:ext uri="{FF2B5EF4-FFF2-40B4-BE49-F238E27FC236}">
                  <a16:creationId xmlns:a16="http://schemas.microsoft.com/office/drawing/2014/main" id="{1809AC73-B00C-F949-877A-FFD6D084B69D}"/>
                </a:ext>
              </a:extLst>
            </p:cNvPr>
            <p:cNvSpPr/>
            <p:nvPr/>
          </p:nvSpPr>
          <p:spPr>
            <a:xfrm>
              <a:off x="11867" y="1543915"/>
              <a:ext cx="2779569" cy="2779571"/>
            </a:xfrm>
            <a:prstGeom prst="diamond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2532" dirty="0">
                <a:latin typeface="Avenir Next LT Pro" panose="020B0504020202020204" pitchFamily="34" charset="0"/>
              </a:endParaRPr>
            </a:p>
          </p:txBody>
        </p:sp>
        <p:sp>
          <p:nvSpPr>
            <p:cNvPr id="38" name="Shape 19588">
              <a:extLst>
                <a:ext uri="{FF2B5EF4-FFF2-40B4-BE49-F238E27FC236}">
                  <a16:creationId xmlns:a16="http://schemas.microsoft.com/office/drawing/2014/main" id="{CA765211-2863-BE46-8515-F013C7610C18}"/>
                </a:ext>
              </a:extLst>
            </p:cNvPr>
            <p:cNvSpPr/>
            <p:nvPr/>
          </p:nvSpPr>
          <p:spPr>
            <a:xfrm>
              <a:off x="1888396" y="1543916"/>
              <a:ext cx="2779570" cy="2779571"/>
            </a:xfrm>
            <a:prstGeom prst="diamond">
              <a:avLst/>
            </a:pr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2532" dirty="0">
                <a:latin typeface="Avenir Next LT Pro" panose="020B0504020202020204" pitchFamily="34" charset="0"/>
              </a:endParaRPr>
            </a:p>
          </p:txBody>
        </p:sp>
        <p:sp>
          <p:nvSpPr>
            <p:cNvPr id="36" name="Shape 19591">
              <a:extLst>
                <a:ext uri="{FF2B5EF4-FFF2-40B4-BE49-F238E27FC236}">
                  <a16:creationId xmlns:a16="http://schemas.microsoft.com/office/drawing/2014/main" id="{E5A59843-6AF2-0449-8F08-70408894D329}"/>
                </a:ext>
              </a:extLst>
            </p:cNvPr>
            <p:cNvSpPr/>
            <p:nvPr/>
          </p:nvSpPr>
          <p:spPr>
            <a:xfrm>
              <a:off x="3764925" y="1543914"/>
              <a:ext cx="2779570" cy="2779571"/>
            </a:xfrm>
            <a:prstGeom prst="diamond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2532" dirty="0">
                <a:latin typeface="Avenir Next LT Pro" panose="020B0504020202020204" pitchFamily="34" charset="0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FF640BAF-0E3A-9F4D-A042-9FE6C6BD8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7609" y="2469776"/>
              <a:ext cx="1250740" cy="927848"/>
            </a:xfrm>
            <a:custGeom>
              <a:avLst/>
              <a:gdLst>
                <a:gd name="connsiteX0" fmla="*/ 573956 w 901340"/>
                <a:gd name="connsiteY0" fmla="*/ 561975 h 674329"/>
                <a:gd name="connsiteX1" fmla="*/ 901340 w 901340"/>
                <a:gd name="connsiteY1" fmla="*/ 561975 h 674329"/>
                <a:gd name="connsiteX2" fmla="*/ 901340 w 901340"/>
                <a:gd name="connsiteY2" fmla="*/ 674329 h 674329"/>
                <a:gd name="connsiteX3" fmla="*/ 468313 w 901340"/>
                <a:gd name="connsiteY3" fmla="*/ 674329 h 674329"/>
                <a:gd name="connsiteX4" fmla="*/ 573956 w 901340"/>
                <a:gd name="connsiteY4" fmla="*/ 561975 h 674329"/>
                <a:gd name="connsiteX5" fmla="*/ 616811 w 901340"/>
                <a:gd name="connsiteY5" fmla="*/ 420688 h 674329"/>
                <a:gd name="connsiteX6" fmla="*/ 842604 w 901340"/>
                <a:gd name="connsiteY6" fmla="*/ 420688 h 674329"/>
                <a:gd name="connsiteX7" fmla="*/ 842604 w 901340"/>
                <a:gd name="connsiteY7" fmla="*/ 533040 h 674329"/>
                <a:gd name="connsiteX8" fmla="*/ 587375 w 901340"/>
                <a:gd name="connsiteY8" fmla="*/ 533040 h 674329"/>
                <a:gd name="connsiteX9" fmla="*/ 616811 w 901340"/>
                <a:gd name="connsiteY9" fmla="*/ 420688 h 674329"/>
                <a:gd name="connsiteX10" fmla="*/ 600075 w 901340"/>
                <a:gd name="connsiteY10" fmla="*/ 280988 h 674329"/>
                <a:gd name="connsiteX11" fmla="*/ 901339 w 901340"/>
                <a:gd name="connsiteY11" fmla="*/ 280988 h 674329"/>
                <a:gd name="connsiteX12" fmla="*/ 901339 w 901340"/>
                <a:gd name="connsiteY12" fmla="*/ 393341 h 674329"/>
                <a:gd name="connsiteX13" fmla="*/ 619919 w 901340"/>
                <a:gd name="connsiteY13" fmla="*/ 393341 h 674329"/>
                <a:gd name="connsiteX14" fmla="*/ 600075 w 901340"/>
                <a:gd name="connsiteY14" fmla="*/ 280988 h 674329"/>
                <a:gd name="connsiteX15" fmla="*/ 196799 w 901340"/>
                <a:gd name="connsiteY15" fmla="*/ 280982 h 674329"/>
                <a:gd name="connsiteX16" fmla="*/ 196799 w 901340"/>
                <a:gd name="connsiteY16" fmla="*/ 337072 h 674329"/>
                <a:gd name="connsiteX17" fmla="*/ 252925 w 901340"/>
                <a:gd name="connsiteY17" fmla="*/ 337072 h 674329"/>
                <a:gd name="connsiteX18" fmla="*/ 252925 w 901340"/>
                <a:gd name="connsiteY18" fmla="*/ 449611 h 674329"/>
                <a:gd name="connsiteX19" fmla="*/ 196799 w 901340"/>
                <a:gd name="connsiteY19" fmla="*/ 449611 h 674329"/>
                <a:gd name="connsiteX20" fmla="*/ 196799 w 901340"/>
                <a:gd name="connsiteY20" fmla="*/ 505700 h 674329"/>
                <a:gd name="connsiteX21" fmla="*/ 365176 w 901340"/>
                <a:gd name="connsiteY21" fmla="*/ 505700 h 674329"/>
                <a:gd name="connsiteX22" fmla="*/ 365176 w 901340"/>
                <a:gd name="connsiteY22" fmla="*/ 449611 h 674329"/>
                <a:gd name="connsiteX23" fmla="*/ 309051 w 901340"/>
                <a:gd name="connsiteY23" fmla="*/ 449611 h 674329"/>
                <a:gd name="connsiteX24" fmla="*/ 309051 w 901340"/>
                <a:gd name="connsiteY24" fmla="*/ 280982 h 674329"/>
                <a:gd name="connsiteX25" fmla="*/ 503238 w 901340"/>
                <a:gd name="connsiteY25" fmla="*/ 139700 h 674329"/>
                <a:gd name="connsiteX26" fmla="*/ 787040 w 901340"/>
                <a:gd name="connsiteY26" fmla="*/ 139700 h 674329"/>
                <a:gd name="connsiteX27" fmla="*/ 787040 w 901340"/>
                <a:gd name="connsiteY27" fmla="*/ 252053 h 674329"/>
                <a:gd name="connsiteX28" fmla="*/ 587154 w 901340"/>
                <a:gd name="connsiteY28" fmla="*/ 252053 h 674329"/>
                <a:gd name="connsiteX29" fmla="*/ 503238 w 901340"/>
                <a:gd name="connsiteY29" fmla="*/ 139700 h 674329"/>
                <a:gd name="connsiteX30" fmla="*/ 280988 w 901340"/>
                <a:gd name="connsiteY30" fmla="*/ 112713 h 674329"/>
                <a:gd name="connsiteX31" fmla="*/ 561615 w 901340"/>
                <a:gd name="connsiteY31" fmla="*/ 393521 h 674329"/>
                <a:gd name="connsiteX32" fmla="*/ 280988 w 901340"/>
                <a:gd name="connsiteY32" fmla="*/ 674329 h 674329"/>
                <a:gd name="connsiteX33" fmla="*/ 0 w 901340"/>
                <a:gd name="connsiteY33" fmla="*/ 393521 h 674329"/>
                <a:gd name="connsiteX34" fmla="*/ 280988 w 901340"/>
                <a:gd name="connsiteY34" fmla="*/ 112713 h 674329"/>
                <a:gd name="connsiteX35" fmla="*/ 282575 w 901340"/>
                <a:gd name="connsiteY35" fmla="*/ 0 h 674329"/>
                <a:gd name="connsiteX36" fmla="*/ 844190 w 901340"/>
                <a:gd name="connsiteY36" fmla="*/ 0 h 674329"/>
                <a:gd name="connsiteX37" fmla="*/ 844190 w 901340"/>
                <a:gd name="connsiteY37" fmla="*/ 112353 h 674329"/>
                <a:gd name="connsiteX38" fmla="*/ 468221 w 901340"/>
                <a:gd name="connsiteY38" fmla="*/ 112353 h 674329"/>
                <a:gd name="connsiteX39" fmla="*/ 282575 w 901340"/>
                <a:gd name="connsiteY39" fmla="*/ 55816 h 67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01340" h="674329">
                  <a:moveTo>
                    <a:pt x="573956" y="561975"/>
                  </a:moveTo>
                  <a:lnTo>
                    <a:pt x="901340" y="561975"/>
                  </a:lnTo>
                  <a:lnTo>
                    <a:pt x="901340" y="674329"/>
                  </a:lnTo>
                  <a:lnTo>
                    <a:pt x="468313" y="674329"/>
                  </a:lnTo>
                  <a:cubicBezTo>
                    <a:pt x="511940" y="645613"/>
                    <a:pt x="547996" y="607204"/>
                    <a:pt x="573956" y="561975"/>
                  </a:cubicBezTo>
                  <a:close/>
                  <a:moveTo>
                    <a:pt x="616811" y="420688"/>
                  </a:moveTo>
                  <a:lnTo>
                    <a:pt x="842604" y="420688"/>
                  </a:lnTo>
                  <a:lnTo>
                    <a:pt x="842604" y="533040"/>
                  </a:lnTo>
                  <a:lnTo>
                    <a:pt x="587375" y="533040"/>
                  </a:lnTo>
                  <a:cubicBezTo>
                    <a:pt x="603529" y="498470"/>
                    <a:pt x="613580" y="460660"/>
                    <a:pt x="616811" y="420688"/>
                  </a:cubicBezTo>
                  <a:close/>
                  <a:moveTo>
                    <a:pt x="600075" y="280988"/>
                  </a:moveTo>
                  <a:lnTo>
                    <a:pt x="901339" y="280988"/>
                  </a:lnTo>
                  <a:lnTo>
                    <a:pt x="901339" y="393341"/>
                  </a:lnTo>
                  <a:lnTo>
                    <a:pt x="619919" y="393341"/>
                  </a:lnTo>
                  <a:cubicBezTo>
                    <a:pt x="619919" y="353856"/>
                    <a:pt x="612703" y="316166"/>
                    <a:pt x="600075" y="280988"/>
                  </a:cubicBezTo>
                  <a:close/>
                  <a:moveTo>
                    <a:pt x="196799" y="280982"/>
                  </a:moveTo>
                  <a:lnTo>
                    <a:pt x="196799" y="337072"/>
                  </a:lnTo>
                  <a:lnTo>
                    <a:pt x="252925" y="337072"/>
                  </a:lnTo>
                  <a:lnTo>
                    <a:pt x="252925" y="449611"/>
                  </a:lnTo>
                  <a:lnTo>
                    <a:pt x="196799" y="449611"/>
                  </a:lnTo>
                  <a:lnTo>
                    <a:pt x="196799" y="505700"/>
                  </a:lnTo>
                  <a:lnTo>
                    <a:pt x="365176" y="505700"/>
                  </a:lnTo>
                  <a:lnTo>
                    <a:pt x="365176" y="449611"/>
                  </a:lnTo>
                  <a:lnTo>
                    <a:pt x="309051" y="449611"/>
                  </a:lnTo>
                  <a:lnTo>
                    <a:pt x="309051" y="280982"/>
                  </a:lnTo>
                  <a:close/>
                  <a:moveTo>
                    <a:pt x="503238" y="139700"/>
                  </a:moveTo>
                  <a:lnTo>
                    <a:pt x="787040" y="139700"/>
                  </a:lnTo>
                  <a:lnTo>
                    <a:pt x="787040" y="252053"/>
                  </a:lnTo>
                  <a:lnTo>
                    <a:pt x="587154" y="252053"/>
                  </a:lnTo>
                  <a:cubicBezTo>
                    <a:pt x="567346" y="208840"/>
                    <a:pt x="538894" y="170669"/>
                    <a:pt x="503238" y="139700"/>
                  </a:cubicBezTo>
                  <a:close/>
                  <a:moveTo>
                    <a:pt x="280988" y="112713"/>
                  </a:moveTo>
                  <a:cubicBezTo>
                    <a:pt x="436053" y="112713"/>
                    <a:pt x="561615" y="238555"/>
                    <a:pt x="561615" y="393521"/>
                  </a:cubicBezTo>
                  <a:cubicBezTo>
                    <a:pt x="561615" y="548487"/>
                    <a:pt x="436053" y="674329"/>
                    <a:pt x="280988" y="674329"/>
                  </a:cubicBezTo>
                  <a:cubicBezTo>
                    <a:pt x="125923" y="674329"/>
                    <a:pt x="0" y="548487"/>
                    <a:pt x="0" y="393521"/>
                  </a:cubicBezTo>
                  <a:cubicBezTo>
                    <a:pt x="0" y="238555"/>
                    <a:pt x="125923" y="112713"/>
                    <a:pt x="280988" y="112713"/>
                  </a:cubicBezTo>
                  <a:close/>
                  <a:moveTo>
                    <a:pt x="282575" y="0"/>
                  </a:moveTo>
                  <a:lnTo>
                    <a:pt x="844190" y="0"/>
                  </a:lnTo>
                  <a:lnTo>
                    <a:pt x="844190" y="112353"/>
                  </a:lnTo>
                  <a:lnTo>
                    <a:pt x="468221" y="112353"/>
                  </a:lnTo>
                  <a:cubicBezTo>
                    <a:pt x="415694" y="76702"/>
                    <a:pt x="351293" y="55816"/>
                    <a:pt x="282575" y="558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en-US" sz="900" dirty="0">
                <a:latin typeface="Avenir Next LT Pro" panose="020B0504020202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C0E47A1-932B-5245-B609-8CB0D0AC93B1}"/>
                </a:ext>
              </a:extLst>
            </p:cNvPr>
            <p:cNvSpPr txBox="1"/>
            <p:nvPr/>
          </p:nvSpPr>
          <p:spPr>
            <a:xfrm>
              <a:off x="556699" y="5182276"/>
              <a:ext cx="1689903" cy="155427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dirty="0">
                  <a:latin typeface="Avenir Next LT Pro" panose="020B0504020202020204" pitchFamily="34" charset="0"/>
                </a:rPr>
                <a:t>A strong commitment to the athletes, their families, and their overall success. </a:t>
              </a:r>
            </a:p>
            <a:p>
              <a:pPr algn="ctr"/>
              <a:br>
                <a:rPr lang="en-US" sz="1400" dirty="0">
                  <a:latin typeface="Avenir Next LT Pro" panose="020B0504020202020204" pitchFamily="34" charset="0"/>
                </a:rPr>
              </a:br>
              <a:endParaRPr lang="en-US" sz="1050" dirty="0">
                <a:latin typeface="Avenir Next LT Pro" panose="020B0504020202020204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900C975-7677-FB43-B8A5-0738C8417F79}"/>
                </a:ext>
              </a:extLst>
            </p:cNvPr>
            <p:cNvSpPr txBox="1"/>
            <p:nvPr/>
          </p:nvSpPr>
          <p:spPr>
            <a:xfrm>
              <a:off x="556704" y="4843722"/>
              <a:ext cx="1689898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venir Next LT Pro" panose="020B0504020202020204" pitchFamily="34" charset="0"/>
                  <a:ea typeface="Lato Light" panose="020F0502020204030203" pitchFamily="34" charset="0"/>
                  <a:cs typeface="Poppins" pitchFamily="2" charset="77"/>
                </a:rPr>
                <a:t>PASSION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B818B65-7C02-5E43-A4FC-7CD5580CC2D4}"/>
                </a:ext>
              </a:extLst>
            </p:cNvPr>
            <p:cNvSpPr txBox="1"/>
            <p:nvPr/>
          </p:nvSpPr>
          <p:spPr>
            <a:xfrm>
              <a:off x="2398648" y="5226155"/>
              <a:ext cx="1689903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1400" dirty="0">
                  <a:latin typeface="Avenir Next LT Pro" panose="020B0504020202020204" pitchFamily="34" charset="0"/>
                </a:rPr>
                <a:t>Full transparency around expectations, mutual trust, and respect for the  program.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73470A5-FF57-1B4B-B804-6F67B522789D}"/>
                </a:ext>
              </a:extLst>
            </p:cNvPr>
            <p:cNvSpPr txBox="1"/>
            <p:nvPr/>
          </p:nvSpPr>
          <p:spPr>
            <a:xfrm>
              <a:off x="2322324" y="4851416"/>
              <a:ext cx="1842549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venir Next LT Pro" panose="020B0504020202020204" pitchFamily="34" charset="0"/>
                  <a:ea typeface="Lato Light" panose="020F0502020204030203" pitchFamily="34" charset="0"/>
                  <a:cs typeface="Poppins" pitchFamily="2" charset="77"/>
                </a:rPr>
                <a:t>INTEGRITY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B7D0E9D-A979-FE43-89BA-DBE34F6A8747}"/>
                </a:ext>
              </a:extLst>
            </p:cNvPr>
            <p:cNvSpPr txBox="1"/>
            <p:nvPr/>
          </p:nvSpPr>
          <p:spPr>
            <a:xfrm>
              <a:off x="4125715" y="5226155"/>
              <a:ext cx="2051563" cy="14640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ts val="1750"/>
                </a:lnSpc>
              </a:pPr>
              <a:r>
                <a:rPr lang="en-US" sz="1400" dirty="0">
                  <a:latin typeface="Avenir Next LT Pro" panose="020B0504020202020204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Lead young athletes to a better future through development of the whole self – physically, intellectually, and spiritually 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9D0B05C-C95F-FE44-A1F7-BD47F234CB47}"/>
                </a:ext>
              </a:extLst>
            </p:cNvPr>
            <p:cNvSpPr txBox="1"/>
            <p:nvPr/>
          </p:nvSpPr>
          <p:spPr>
            <a:xfrm>
              <a:off x="4230221" y="4843722"/>
              <a:ext cx="1842549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venir Next LT Pro" panose="020B0504020202020204" pitchFamily="34" charset="0"/>
                  <a:ea typeface="Lato Light" panose="020F0502020204030203" pitchFamily="34" charset="0"/>
                  <a:cs typeface="Poppins" pitchFamily="2" charset="77"/>
                </a:rPr>
                <a:t>LEADERSHIP</a:t>
              </a:r>
            </a:p>
          </p:txBody>
        </p:sp>
        <p:sp>
          <p:nvSpPr>
            <p:cNvPr id="24" name="Shape 19597">
              <a:extLst>
                <a:ext uri="{FF2B5EF4-FFF2-40B4-BE49-F238E27FC236}">
                  <a16:creationId xmlns:a16="http://schemas.microsoft.com/office/drawing/2014/main" id="{E66182FB-8774-4E89-B653-E476E301FC73}"/>
                </a:ext>
              </a:extLst>
            </p:cNvPr>
            <p:cNvSpPr/>
            <p:nvPr/>
          </p:nvSpPr>
          <p:spPr>
            <a:xfrm>
              <a:off x="5908610" y="1539910"/>
              <a:ext cx="2779570" cy="2779571"/>
            </a:xfrm>
            <a:prstGeom prst="diamond">
              <a:avLst/>
            </a:prstGeom>
            <a:solidFill>
              <a:srgbClr val="00206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sz="2532" dirty="0">
                <a:latin typeface="Avenir Next LT Pro" panose="020B05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F107E49-75DE-4F98-AE43-0C4501E35506}"/>
                </a:ext>
              </a:extLst>
            </p:cNvPr>
            <p:cNvSpPr txBox="1"/>
            <p:nvPr/>
          </p:nvSpPr>
          <p:spPr>
            <a:xfrm>
              <a:off x="6343579" y="5262597"/>
              <a:ext cx="2206994" cy="146405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en-US"/>
              </a:defPPr>
              <a:lvl1pPr algn="ctr">
                <a:lnSpc>
                  <a:spcPts val="1750"/>
                </a:lnSpc>
                <a:defRPr sz="1400">
                  <a:latin typeface="Avenir Next LT Pro" panose="020B0504020202020204" pitchFamily="34" charset="0"/>
                  <a:ea typeface="Lato Light" panose="020F0502020204030203" pitchFamily="34" charset="0"/>
                  <a:cs typeface="Lato Light" panose="020F0502020204030203" pitchFamily="34" charset="0"/>
                </a:defRPr>
              </a:lvl1pPr>
            </a:lstStyle>
            <a:p>
              <a:r>
                <a:rPr lang="en-US" dirty="0"/>
                <a:t>Teach young athletes the necessity of giving back to the community, the intrinsic values it instills, and the internal joy it gives back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60419E-AC6A-4E23-8376-DD8FA88C081C}"/>
                </a:ext>
              </a:extLst>
            </p:cNvPr>
            <p:cNvSpPr txBox="1"/>
            <p:nvPr/>
          </p:nvSpPr>
          <p:spPr>
            <a:xfrm>
              <a:off x="6557701" y="4851416"/>
              <a:ext cx="1778749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venir Next LT Pro" panose="020B0504020202020204" pitchFamily="34" charset="0"/>
                  <a:ea typeface="Lato Light" panose="020F0502020204030203" pitchFamily="34" charset="0"/>
                  <a:cs typeface="Poppins" pitchFamily="2" charset="77"/>
                </a:rPr>
                <a:t>COMMUNITY</a:t>
              </a:r>
            </a:p>
          </p:txBody>
        </p:sp>
        <p:pic>
          <p:nvPicPr>
            <p:cNvPr id="5" name="Graphic 4" descr="Cheers outline">
              <a:extLst>
                <a:ext uri="{FF2B5EF4-FFF2-40B4-BE49-F238E27FC236}">
                  <a16:creationId xmlns:a16="http://schemas.microsoft.com/office/drawing/2014/main" id="{5C5B8A66-2FD7-4D27-A18D-DF86A9FB1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82184" y="2303834"/>
              <a:ext cx="1349382" cy="1349382"/>
            </a:xfrm>
            <a:prstGeom prst="rect">
              <a:avLst/>
            </a:prstGeom>
          </p:spPr>
        </p:pic>
        <p:pic>
          <p:nvPicPr>
            <p:cNvPr id="3" name="Graphic 2" descr="Plant With Roots outline">
              <a:extLst>
                <a:ext uri="{FF2B5EF4-FFF2-40B4-BE49-F238E27FC236}">
                  <a16:creationId xmlns:a16="http://schemas.microsoft.com/office/drawing/2014/main" id="{CB74B0B5-D488-4B3B-805E-0E9EC1BED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587382" y="2273161"/>
              <a:ext cx="1397664" cy="1397664"/>
            </a:xfrm>
            <a:prstGeom prst="rect">
              <a:avLst/>
            </a:prstGeom>
          </p:spPr>
        </p:pic>
        <p:pic>
          <p:nvPicPr>
            <p:cNvPr id="6" name="Graphic 5" descr="Football with solid fill">
              <a:extLst>
                <a:ext uri="{FF2B5EF4-FFF2-40B4-BE49-F238E27FC236}">
                  <a16:creationId xmlns:a16="http://schemas.microsoft.com/office/drawing/2014/main" id="{07B4BC25-82AC-4B13-A095-563C8409D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09930" y="2380273"/>
              <a:ext cx="1183440" cy="11834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9620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7C7BE165-2AFC-409E-84FE-DAD359201ED8}"/>
              </a:ext>
            </a:extLst>
          </p:cNvPr>
          <p:cNvSpPr txBox="1">
            <a:spLocks/>
          </p:cNvSpPr>
          <p:nvPr/>
        </p:nvSpPr>
        <p:spPr>
          <a:xfrm>
            <a:off x="838200" y="497360"/>
            <a:ext cx="10515600" cy="1133693"/>
          </a:xfrm>
          <a:custGeom>
            <a:avLst/>
            <a:gdLst>
              <a:gd name="connsiteX0" fmla="*/ 0 w 10515600"/>
              <a:gd name="connsiteY0" fmla="*/ 0 h 1133693"/>
              <a:gd name="connsiteX1" fmla="*/ 10515600 w 10515600"/>
              <a:gd name="connsiteY1" fmla="*/ 0 h 1133693"/>
              <a:gd name="connsiteX2" fmla="*/ 10515600 w 10515600"/>
              <a:gd name="connsiteY2" fmla="*/ 1133693 h 1133693"/>
              <a:gd name="connsiteX3" fmla="*/ 0 w 10515600"/>
              <a:gd name="connsiteY3" fmla="*/ 1133693 h 1133693"/>
              <a:gd name="connsiteX4" fmla="*/ 0 w 10515600"/>
              <a:gd name="connsiteY4" fmla="*/ 0 h 1133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15600" h="1133693" fill="none" extrusionOk="0">
                <a:moveTo>
                  <a:pt x="0" y="0"/>
                </a:moveTo>
                <a:cubicBezTo>
                  <a:pt x="2360606" y="-33775"/>
                  <a:pt x="7530192" y="138873"/>
                  <a:pt x="10515600" y="0"/>
                </a:cubicBezTo>
                <a:cubicBezTo>
                  <a:pt x="10502825" y="187384"/>
                  <a:pt x="10502497" y="786848"/>
                  <a:pt x="10515600" y="1133693"/>
                </a:cubicBezTo>
                <a:cubicBezTo>
                  <a:pt x="7975194" y="996363"/>
                  <a:pt x="1717308" y="995837"/>
                  <a:pt x="0" y="1133693"/>
                </a:cubicBezTo>
                <a:cubicBezTo>
                  <a:pt x="-78456" y="843492"/>
                  <a:pt x="-72756" y="336823"/>
                  <a:pt x="0" y="0"/>
                </a:cubicBezTo>
                <a:close/>
              </a:path>
              <a:path w="10515600" h="1133693" stroke="0" extrusionOk="0">
                <a:moveTo>
                  <a:pt x="0" y="0"/>
                </a:moveTo>
                <a:cubicBezTo>
                  <a:pt x="4334146" y="-101487"/>
                  <a:pt x="7810564" y="-162162"/>
                  <a:pt x="10515600" y="0"/>
                </a:cubicBezTo>
                <a:cubicBezTo>
                  <a:pt x="10498479" y="452666"/>
                  <a:pt x="10480910" y="633598"/>
                  <a:pt x="10515600" y="1133693"/>
                </a:cubicBezTo>
                <a:cubicBezTo>
                  <a:pt x="6396088" y="1183758"/>
                  <a:pt x="3025521" y="975244"/>
                  <a:pt x="0" y="1133693"/>
                </a:cubicBezTo>
                <a:cubicBezTo>
                  <a:pt x="-26155" y="965242"/>
                  <a:pt x="-71725" y="344689"/>
                  <a:pt x="0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  <a:extLst>
              <a:ext uri="{C807C97D-BFC1-408E-A445-0C87EB9F89A2}">
                <ask:lineSketchStyleProps xmlns:ask="http://schemas.microsoft.com/office/drawing/2018/sketchyshapes" sd="981765707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softEdge rad="12700"/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200" b="1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RECRUITING PROCESS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095789E-896D-4E0F-8837-55EB7DB93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1631053"/>
            <a:ext cx="11698941" cy="52000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400" b="1" i="1" dirty="0"/>
              <a:t>Find Top Level Football Athletes in Georgia</a:t>
            </a:r>
          </a:p>
          <a:p>
            <a:pPr marL="0" indent="0" algn="ctr">
              <a:buNone/>
            </a:pPr>
            <a:r>
              <a:rPr lang="en-US" sz="2000" b="1" i="1" dirty="0"/>
              <a:t>(as well as starting to tap the Southeast States/Region)</a:t>
            </a:r>
          </a:p>
          <a:p>
            <a:pPr marL="0" indent="0">
              <a:buNone/>
            </a:pPr>
            <a:endParaRPr lang="en-US" sz="1000" b="1" u="sng" dirty="0"/>
          </a:p>
          <a:p>
            <a:pPr marL="0" indent="0">
              <a:buNone/>
            </a:pPr>
            <a:r>
              <a:rPr lang="en-US" sz="1800" b="1" u="sng" dirty="0"/>
              <a:t>Our Process of Finding Talent</a:t>
            </a:r>
            <a:r>
              <a:rPr lang="en-US" sz="1800" b="1" dirty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Athletics – EVALUATION of their football athleticism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Academics – IDENTIFY those athletes who focus on their education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Character – RECOGNIZE the athlete who understands success begins with a strong character</a:t>
            </a:r>
          </a:p>
          <a:p>
            <a:pPr marL="342900" indent="-342900">
              <a:buFont typeface="+mj-lt"/>
              <a:buAutoNum type="arabicPeriod"/>
            </a:pPr>
            <a:endParaRPr lang="en-US" sz="1000" dirty="0"/>
          </a:p>
          <a:p>
            <a:pPr marL="0" indent="0">
              <a:buNone/>
            </a:pPr>
            <a:r>
              <a:rPr lang="en-US" sz="1800" b="1" u="sng" dirty="0"/>
              <a:t>Next Level Football Scouts Requirements</a:t>
            </a:r>
            <a:r>
              <a:rPr lang="en-US" sz="1800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Not Open Enrollment . . . We Find You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/>
              <a:t>Beginning of 8</a:t>
            </a:r>
            <a:r>
              <a:rPr lang="en-US" sz="1800" baseline="30000" dirty="0"/>
              <a:t>th</a:t>
            </a:r>
            <a:r>
              <a:rPr lang="en-US" sz="1800" dirty="0"/>
              <a:t> Grade to the Beginning of 10</a:t>
            </a:r>
            <a:r>
              <a:rPr lang="en-US" sz="1800" baseline="30000" dirty="0"/>
              <a:t>th</a:t>
            </a:r>
            <a:r>
              <a:rPr lang="en-US" sz="1800" dirty="0"/>
              <a:t> Grade</a:t>
            </a:r>
          </a:p>
          <a:p>
            <a:pPr marL="0" indent="0">
              <a:buNone/>
            </a:pPr>
            <a:endParaRPr lang="en-US" sz="1000" b="1" u="sng" dirty="0"/>
          </a:p>
          <a:p>
            <a:pPr marL="0" indent="0">
              <a:buNone/>
            </a:pPr>
            <a:r>
              <a:rPr lang="en-US" sz="1800" b="1" u="sng" dirty="0"/>
              <a:t>Next Level Football Scouts </a:t>
            </a:r>
            <a:r>
              <a:rPr lang="en-US" sz="1800" b="1" i="1" u="sng" dirty="0"/>
              <a:t>Athlete</a:t>
            </a:r>
            <a:r>
              <a:rPr lang="en-US" sz="1800" b="1" u="sng" dirty="0"/>
              <a:t> Requirements</a:t>
            </a:r>
            <a:r>
              <a:rPr lang="en-US" sz="1800" b="1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/>
              <a:t> Communication is KEY!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/>
              <a:t> Community Service will be required by each athlete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/>
              <a:t> Mentorship of younger athletes  . . . Athletes Mentoring Athletes!!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1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E909236-189F-4F66-B3A8-360C4ECBA42B}"/>
              </a:ext>
            </a:extLst>
          </p:cNvPr>
          <p:cNvGrpSpPr/>
          <p:nvPr/>
        </p:nvGrpSpPr>
        <p:grpSpPr>
          <a:xfrm>
            <a:off x="7600630" y="2474087"/>
            <a:ext cx="4562847" cy="3956677"/>
            <a:chOff x="7600630" y="2474087"/>
            <a:chExt cx="4562847" cy="3956677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5" name="3D Model 4" descr="Light Gray Pyramid">
                  <a:extLst>
                    <a:ext uri="{FF2B5EF4-FFF2-40B4-BE49-F238E27FC236}">
                      <a16:creationId xmlns:a16="http://schemas.microsoft.com/office/drawing/2014/main" id="{64C09720-B36B-4F27-AE9B-25120392716A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77210140"/>
                    </p:ext>
                  </p:extLst>
                </p:nvPr>
              </p:nvGraphicFramePr>
              <p:xfrm>
                <a:off x="7600630" y="2474087"/>
                <a:ext cx="4562847" cy="3956677"/>
              </p:xfrm>
              <a:graphic>
                <a:graphicData uri="http://schemas.microsoft.com/office/drawing/2017/model3d">
                  <am3d:model3d r:embed="rId2">
                    <am3d:spPr>
                      <a:xfrm>
                        <a:off x="0" y="0"/>
                        <a:ext cx="4562847" cy="3956677"/>
                      </a:xfrm>
                      <a:prstGeom prst="rect">
                        <a:avLst/>
                      </a:prstGeom>
                    </am3d:spPr>
                    <am3d:camera>
                      <am3d:pos x="0" y="0" z="70960676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4134103" d="1000000"/>
                      <am3d:preTrans dx="0" dy="-10695087" dz="0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/>
                      <am3d:postTrans dx="0" dy="0" dz="0"/>
                    </am3d:trans>
                    <am3d:raster rName="Office3DRenderer" rVer="16.0.8326">
                      <am3d:blip r:embed="rId3"/>
                    </am3d:raster>
                    <am3d:objViewport viewportSz="7300555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5" name="3D Model 4" descr="Light Gray Pyramid">
                  <a:extLst>
                    <a:ext uri="{FF2B5EF4-FFF2-40B4-BE49-F238E27FC236}">
                      <a16:creationId xmlns:a16="http://schemas.microsoft.com/office/drawing/2014/main" id="{64C09720-B36B-4F27-AE9B-25120392716A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600630" y="2474087"/>
                  <a:ext cx="4562847" cy="3956677"/>
                </a:xfrm>
                <a:prstGeom prst="rect">
                  <a:avLst/>
                </a:prstGeom>
              </p:spPr>
            </p:pic>
          </mc:Fallback>
        </mc:AlternateContent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8D72038-CEE2-4A96-B399-2E2174952D88}"/>
                </a:ext>
              </a:extLst>
            </p:cNvPr>
            <p:cNvCxnSpPr>
              <a:cxnSpLocks/>
            </p:cNvCxnSpPr>
            <p:nvPr/>
          </p:nvCxnSpPr>
          <p:spPr>
            <a:xfrm>
              <a:off x="8806790" y="4512425"/>
              <a:ext cx="21549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F9D926A-B158-4265-8F83-6EAAE1CABC8D}"/>
                </a:ext>
              </a:extLst>
            </p:cNvPr>
            <p:cNvCxnSpPr>
              <a:cxnSpLocks/>
            </p:cNvCxnSpPr>
            <p:nvPr/>
          </p:nvCxnSpPr>
          <p:spPr>
            <a:xfrm>
              <a:off x="8166749" y="5214243"/>
              <a:ext cx="34823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3A9C3D-FEA8-4C3F-B281-0E8402D345EC}"/>
                </a:ext>
              </a:extLst>
            </p:cNvPr>
            <p:cNvSpPr txBox="1"/>
            <p:nvPr/>
          </p:nvSpPr>
          <p:spPr>
            <a:xfrm>
              <a:off x="9048140" y="3793458"/>
              <a:ext cx="167220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Athleticism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FF2B344-0E0B-483B-8F66-26BC2A8906F7}"/>
                </a:ext>
              </a:extLst>
            </p:cNvPr>
            <p:cNvSpPr txBox="1"/>
            <p:nvPr/>
          </p:nvSpPr>
          <p:spPr>
            <a:xfrm>
              <a:off x="9071809" y="4551236"/>
              <a:ext cx="167220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Academics</a:t>
              </a:r>
              <a:endPara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5A161D3-429B-409B-8871-073E8874AD40}"/>
                </a:ext>
              </a:extLst>
            </p:cNvPr>
            <p:cNvSpPr txBox="1"/>
            <p:nvPr/>
          </p:nvSpPr>
          <p:spPr>
            <a:xfrm>
              <a:off x="9045950" y="5148459"/>
              <a:ext cx="167220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Character</a:t>
              </a:r>
              <a:endPara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en-US" sz="160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The</a:t>
              </a:r>
              <a:r>
                <a:rPr 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1600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Foundation</a:t>
              </a:r>
              <a:endPara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077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E033A-736B-4550-9563-D3D8C74C01E6}"/>
              </a:ext>
            </a:extLst>
          </p:cNvPr>
          <p:cNvSpPr txBox="1">
            <a:spLocks/>
          </p:cNvSpPr>
          <p:nvPr/>
        </p:nvSpPr>
        <p:spPr>
          <a:xfrm>
            <a:off x="128587" y="128972"/>
            <a:ext cx="11934825" cy="6654062"/>
          </a:xfrm>
          <a:prstGeom prst="rect">
            <a:avLst/>
          </a:prstGeom>
          <a:noFill/>
          <a:ln>
            <a:noFill/>
          </a:ln>
        </p:spPr>
        <p:txBody>
          <a:bodyPr vert="horz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5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5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5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5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9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9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9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9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9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9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49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r>
              <a:rPr lang="en-US" sz="49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The Time Is </a:t>
            </a:r>
            <a:r>
              <a:rPr lang="en-US" sz="4900" u="sng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NOW</a:t>
            </a:r>
            <a:r>
              <a:rPr lang="en-US" sz="49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!</a:t>
            </a:r>
            <a:endParaRPr lang="en-US" sz="4800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br>
              <a:rPr lang="en-US" sz="4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</a:br>
            <a:r>
              <a:rPr lang="en-US" sz="31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50800" dir="5400000" algn="ctr" rotWithShape="0">
                    <a:schemeClr val="tx1">
                      <a:lumMod val="65000"/>
                      <a:lumOff val="35000"/>
                    </a:schemeClr>
                  </a:outerShdw>
                </a:effectLst>
                <a:latin typeface="Georgia Pro Semibold" panose="02040702050405020303" pitchFamily="18" charset="0"/>
                <a:ea typeface="HGMinchoE" panose="020B0400000000000000" pitchFamily="49" charset="-128"/>
                <a:cs typeface="MoolBoran" panose="020B0604020202020204" pitchFamily="34" charset="0"/>
              </a:rPr>
              <a:t>www.NxtLvlScouts.com</a:t>
            </a:r>
            <a:endParaRPr lang="en-US" sz="4000" dirty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sz="370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  <a:p>
            <a:pPr algn="ctr"/>
            <a:endParaRPr lang="en-US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228600">
                  <a:schemeClr val="tx1">
                    <a:alpha val="40000"/>
                  </a:schemeClr>
                </a:glow>
                <a:outerShdw blurRad="50800" dir="5400000" algn="ctr" rotWithShape="0">
                  <a:schemeClr val="tx1">
                    <a:lumMod val="65000"/>
                    <a:lumOff val="35000"/>
                  </a:schemeClr>
                </a:outerShdw>
              </a:effectLst>
              <a:latin typeface="Georgia Pro Semibold" panose="02040702050405020303" pitchFamily="18" charset="0"/>
              <a:ea typeface="HGMinchoE" panose="020B0400000000000000" pitchFamily="49" charset="-128"/>
              <a:cs typeface="MoolBoran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58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5473</TotalTime>
  <Words>370</Words>
  <Application>Microsoft Office PowerPoint</Application>
  <PresentationFormat>Widescreen</PresentationFormat>
  <Paragraphs>77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Arial Black</vt:lpstr>
      <vt:lpstr>Avenir Next LT Pro</vt:lpstr>
      <vt:lpstr>Calibri</vt:lpstr>
      <vt:lpstr>Calibri Light</vt:lpstr>
      <vt:lpstr>Georgia Pro Semibold</vt:lpstr>
      <vt:lpstr>Lato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NXT LVL FBS  NeXT LeVeL FootBall Scouting</dc:title>
  <dc:creator>Grace Manus</dc:creator>
  <cp:lastModifiedBy>Amy Manus</cp:lastModifiedBy>
  <cp:revision>57</cp:revision>
  <dcterms:created xsi:type="dcterms:W3CDTF">2020-12-15T00:09:51Z</dcterms:created>
  <dcterms:modified xsi:type="dcterms:W3CDTF">2021-03-10T18:15:46Z</dcterms:modified>
</cp:coreProperties>
</file>